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5" r:id="rId4"/>
    <p:sldId id="260" r:id="rId5"/>
    <p:sldId id="262" r:id="rId6"/>
    <p:sldId id="263" r:id="rId7"/>
    <p:sldId id="266" r:id="rId8"/>
    <p:sldId id="267" r:id="rId9"/>
    <p:sldId id="264" r:id="rId10"/>
    <p:sldId id="269" r:id="rId11"/>
    <p:sldId id="268" r:id="rId12"/>
    <p:sldId id="270" r:id="rId13"/>
    <p:sldId id="258"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3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261F5-13B4-45B3-8502-38C825756CC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39AD0278-8D6A-4ADC-8B4C-C5391B4B7BF6}">
      <dgm:prSet phldrT="[Text]"/>
      <dgm:spPr/>
      <dgm:t>
        <a:bodyPr/>
        <a:lstStyle/>
        <a:p>
          <a:r>
            <a:rPr lang="en-GB" dirty="0" smtClean="0"/>
            <a:t>Story</a:t>
          </a:r>
          <a:endParaRPr lang="en-GB" dirty="0"/>
        </a:p>
      </dgm:t>
    </dgm:pt>
    <dgm:pt modelId="{654C200C-6AEE-4636-AFA1-E7D72FEB6606}" type="parTrans" cxnId="{8AAD380D-A120-411C-A6EC-9CC8FE5C8070}">
      <dgm:prSet/>
      <dgm:spPr/>
      <dgm:t>
        <a:bodyPr/>
        <a:lstStyle/>
        <a:p>
          <a:endParaRPr lang="en-GB"/>
        </a:p>
      </dgm:t>
    </dgm:pt>
    <dgm:pt modelId="{3937C7A0-E638-4D2B-BD42-B544CD575FCB}" type="sibTrans" cxnId="{8AAD380D-A120-411C-A6EC-9CC8FE5C8070}">
      <dgm:prSet/>
      <dgm:spPr/>
      <dgm:t>
        <a:bodyPr/>
        <a:lstStyle/>
        <a:p>
          <a:endParaRPr lang="en-GB"/>
        </a:p>
      </dgm:t>
    </dgm:pt>
    <dgm:pt modelId="{E47F8A75-7095-44A0-B0A1-0411A28BBA0C}">
      <dgm:prSet phldrT="[Text]"/>
      <dgm:spPr/>
      <dgm:t>
        <a:bodyPr/>
        <a:lstStyle/>
        <a:p>
          <a:r>
            <a:rPr lang="en-GB" dirty="0" smtClean="0"/>
            <a:t>Story-listeners</a:t>
          </a:r>
          <a:endParaRPr lang="en-GB" dirty="0"/>
        </a:p>
      </dgm:t>
    </dgm:pt>
    <dgm:pt modelId="{C803EF58-43ED-4E34-A174-7EEA13E54882}" type="parTrans" cxnId="{61EDFA39-DB63-4A97-AC1F-CD1086782A4E}">
      <dgm:prSet/>
      <dgm:spPr/>
      <dgm:t>
        <a:bodyPr/>
        <a:lstStyle/>
        <a:p>
          <a:endParaRPr lang="en-GB"/>
        </a:p>
      </dgm:t>
    </dgm:pt>
    <dgm:pt modelId="{16BDFB5B-0703-426F-9FC7-634A96D4B598}" type="sibTrans" cxnId="{61EDFA39-DB63-4A97-AC1F-CD1086782A4E}">
      <dgm:prSet/>
      <dgm:spPr/>
      <dgm:t>
        <a:bodyPr/>
        <a:lstStyle/>
        <a:p>
          <a:endParaRPr lang="en-GB"/>
        </a:p>
      </dgm:t>
    </dgm:pt>
    <dgm:pt modelId="{B04E8822-29B2-462B-AD37-B84CDBCF6415}">
      <dgm:prSet phldrT="[Text]"/>
      <dgm:spPr/>
      <dgm:t>
        <a:bodyPr/>
        <a:lstStyle/>
        <a:p>
          <a:r>
            <a:rPr lang="en-GB" dirty="0" smtClean="0"/>
            <a:t>Storyteller</a:t>
          </a:r>
          <a:endParaRPr lang="en-GB" dirty="0"/>
        </a:p>
      </dgm:t>
    </dgm:pt>
    <dgm:pt modelId="{57F100B4-AABE-4B03-B40C-52432BF0DB17}" type="parTrans" cxnId="{FD76DE3F-6065-44E5-9133-2A5DB3416B46}">
      <dgm:prSet/>
      <dgm:spPr/>
      <dgm:t>
        <a:bodyPr/>
        <a:lstStyle/>
        <a:p>
          <a:endParaRPr lang="en-GB"/>
        </a:p>
      </dgm:t>
    </dgm:pt>
    <dgm:pt modelId="{F11BAEFF-F458-4505-B0D8-490329BC9EA5}" type="sibTrans" cxnId="{FD76DE3F-6065-44E5-9133-2A5DB3416B46}">
      <dgm:prSet/>
      <dgm:spPr/>
      <dgm:t>
        <a:bodyPr/>
        <a:lstStyle/>
        <a:p>
          <a:endParaRPr lang="en-GB"/>
        </a:p>
      </dgm:t>
    </dgm:pt>
    <dgm:pt modelId="{64FD2C5D-86CA-47AC-A6FC-8E55EE5B09B2}" type="pres">
      <dgm:prSet presAssocID="{999261F5-13B4-45B3-8502-38C825756CCA}" presName="cycle" presStyleCnt="0">
        <dgm:presLayoutVars>
          <dgm:dir/>
          <dgm:resizeHandles val="exact"/>
        </dgm:presLayoutVars>
      </dgm:prSet>
      <dgm:spPr/>
      <dgm:t>
        <a:bodyPr/>
        <a:lstStyle/>
        <a:p>
          <a:endParaRPr lang="fr-FR"/>
        </a:p>
      </dgm:t>
    </dgm:pt>
    <dgm:pt modelId="{AECCB57C-4CB7-4F43-BAAE-DFB15AF2A25D}" type="pres">
      <dgm:prSet presAssocID="{39AD0278-8D6A-4ADC-8B4C-C5391B4B7BF6}" presName="node" presStyleLbl="node1" presStyleIdx="0" presStyleCnt="3">
        <dgm:presLayoutVars>
          <dgm:bulletEnabled val="1"/>
        </dgm:presLayoutVars>
      </dgm:prSet>
      <dgm:spPr/>
      <dgm:t>
        <a:bodyPr/>
        <a:lstStyle/>
        <a:p>
          <a:endParaRPr lang="fr-FR"/>
        </a:p>
      </dgm:t>
    </dgm:pt>
    <dgm:pt modelId="{E8031A33-8E84-439D-A9F4-42CFFDA5ACB7}" type="pres">
      <dgm:prSet presAssocID="{39AD0278-8D6A-4ADC-8B4C-C5391B4B7BF6}" presName="spNode" presStyleCnt="0"/>
      <dgm:spPr/>
    </dgm:pt>
    <dgm:pt modelId="{B5D26A6C-2BA1-4902-908D-C9F78A05BCB3}" type="pres">
      <dgm:prSet presAssocID="{3937C7A0-E638-4D2B-BD42-B544CD575FCB}" presName="sibTrans" presStyleLbl="sibTrans1D1" presStyleIdx="0" presStyleCnt="3"/>
      <dgm:spPr/>
      <dgm:t>
        <a:bodyPr/>
        <a:lstStyle/>
        <a:p>
          <a:endParaRPr lang="fr-FR"/>
        </a:p>
      </dgm:t>
    </dgm:pt>
    <dgm:pt modelId="{CC38DEAD-709B-42DD-80AE-31649BE80082}" type="pres">
      <dgm:prSet presAssocID="{E47F8A75-7095-44A0-B0A1-0411A28BBA0C}" presName="node" presStyleLbl="node1" presStyleIdx="1" presStyleCnt="3">
        <dgm:presLayoutVars>
          <dgm:bulletEnabled val="1"/>
        </dgm:presLayoutVars>
      </dgm:prSet>
      <dgm:spPr/>
      <dgm:t>
        <a:bodyPr/>
        <a:lstStyle/>
        <a:p>
          <a:endParaRPr lang="fr-FR"/>
        </a:p>
      </dgm:t>
    </dgm:pt>
    <dgm:pt modelId="{97C726FB-BA45-4DDB-8879-1CBE1FAFFD95}" type="pres">
      <dgm:prSet presAssocID="{E47F8A75-7095-44A0-B0A1-0411A28BBA0C}" presName="spNode" presStyleCnt="0"/>
      <dgm:spPr/>
    </dgm:pt>
    <dgm:pt modelId="{19B20A4B-EFDB-4CDF-8A7F-F1D68CF0DEBD}" type="pres">
      <dgm:prSet presAssocID="{16BDFB5B-0703-426F-9FC7-634A96D4B598}" presName="sibTrans" presStyleLbl="sibTrans1D1" presStyleIdx="1" presStyleCnt="3"/>
      <dgm:spPr/>
      <dgm:t>
        <a:bodyPr/>
        <a:lstStyle/>
        <a:p>
          <a:endParaRPr lang="fr-FR"/>
        </a:p>
      </dgm:t>
    </dgm:pt>
    <dgm:pt modelId="{4817C1A8-1CF2-4D48-813A-49495D53E3CA}" type="pres">
      <dgm:prSet presAssocID="{B04E8822-29B2-462B-AD37-B84CDBCF6415}" presName="node" presStyleLbl="node1" presStyleIdx="2" presStyleCnt="3">
        <dgm:presLayoutVars>
          <dgm:bulletEnabled val="1"/>
        </dgm:presLayoutVars>
      </dgm:prSet>
      <dgm:spPr/>
      <dgm:t>
        <a:bodyPr/>
        <a:lstStyle/>
        <a:p>
          <a:endParaRPr lang="en-GB"/>
        </a:p>
      </dgm:t>
    </dgm:pt>
    <dgm:pt modelId="{BF9CB9EB-E1DE-425C-A5E2-40D864F97F10}" type="pres">
      <dgm:prSet presAssocID="{B04E8822-29B2-462B-AD37-B84CDBCF6415}" presName="spNode" presStyleCnt="0"/>
      <dgm:spPr/>
    </dgm:pt>
    <dgm:pt modelId="{FD60CABC-766F-497C-8606-B36D1A7177A5}" type="pres">
      <dgm:prSet presAssocID="{F11BAEFF-F458-4505-B0D8-490329BC9EA5}" presName="sibTrans" presStyleLbl="sibTrans1D1" presStyleIdx="2" presStyleCnt="3"/>
      <dgm:spPr/>
      <dgm:t>
        <a:bodyPr/>
        <a:lstStyle/>
        <a:p>
          <a:endParaRPr lang="fr-FR"/>
        </a:p>
      </dgm:t>
    </dgm:pt>
  </dgm:ptLst>
  <dgm:cxnLst>
    <dgm:cxn modelId="{61EDFA39-DB63-4A97-AC1F-CD1086782A4E}" srcId="{999261F5-13B4-45B3-8502-38C825756CCA}" destId="{E47F8A75-7095-44A0-B0A1-0411A28BBA0C}" srcOrd="1" destOrd="0" parTransId="{C803EF58-43ED-4E34-A174-7EEA13E54882}" sibTransId="{16BDFB5B-0703-426F-9FC7-634A96D4B598}"/>
    <dgm:cxn modelId="{8AAD380D-A120-411C-A6EC-9CC8FE5C8070}" srcId="{999261F5-13B4-45B3-8502-38C825756CCA}" destId="{39AD0278-8D6A-4ADC-8B4C-C5391B4B7BF6}" srcOrd="0" destOrd="0" parTransId="{654C200C-6AEE-4636-AFA1-E7D72FEB6606}" sibTransId="{3937C7A0-E638-4D2B-BD42-B544CD575FCB}"/>
    <dgm:cxn modelId="{FD76DE3F-6065-44E5-9133-2A5DB3416B46}" srcId="{999261F5-13B4-45B3-8502-38C825756CCA}" destId="{B04E8822-29B2-462B-AD37-B84CDBCF6415}" srcOrd="2" destOrd="0" parTransId="{57F100B4-AABE-4B03-B40C-52432BF0DB17}" sibTransId="{F11BAEFF-F458-4505-B0D8-490329BC9EA5}"/>
    <dgm:cxn modelId="{F8C39CED-B6D4-4BCE-B2E2-C24769B9D406}" type="presOf" srcId="{F11BAEFF-F458-4505-B0D8-490329BC9EA5}" destId="{FD60CABC-766F-497C-8606-B36D1A7177A5}" srcOrd="0" destOrd="0" presId="urn:microsoft.com/office/officeart/2005/8/layout/cycle6"/>
    <dgm:cxn modelId="{4D5FF54F-C104-490A-AE26-9268DECA5D08}" type="presOf" srcId="{E47F8A75-7095-44A0-B0A1-0411A28BBA0C}" destId="{CC38DEAD-709B-42DD-80AE-31649BE80082}" srcOrd="0" destOrd="0" presId="urn:microsoft.com/office/officeart/2005/8/layout/cycle6"/>
    <dgm:cxn modelId="{CCF4CF04-B665-4EC5-B4E0-FAC4C9A329AB}" type="presOf" srcId="{B04E8822-29B2-462B-AD37-B84CDBCF6415}" destId="{4817C1A8-1CF2-4D48-813A-49495D53E3CA}" srcOrd="0" destOrd="0" presId="urn:microsoft.com/office/officeart/2005/8/layout/cycle6"/>
    <dgm:cxn modelId="{78A9CA1C-FED9-437D-B3E9-832B9275E7A3}" type="presOf" srcId="{16BDFB5B-0703-426F-9FC7-634A96D4B598}" destId="{19B20A4B-EFDB-4CDF-8A7F-F1D68CF0DEBD}" srcOrd="0" destOrd="0" presId="urn:microsoft.com/office/officeart/2005/8/layout/cycle6"/>
    <dgm:cxn modelId="{7444AE3B-FE51-450C-AD9C-FFA09B7DD663}" type="presOf" srcId="{39AD0278-8D6A-4ADC-8B4C-C5391B4B7BF6}" destId="{AECCB57C-4CB7-4F43-BAAE-DFB15AF2A25D}" srcOrd="0" destOrd="0" presId="urn:microsoft.com/office/officeart/2005/8/layout/cycle6"/>
    <dgm:cxn modelId="{B6D1CA35-4033-4D81-ADDA-A343296BF771}" type="presOf" srcId="{3937C7A0-E638-4D2B-BD42-B544CD575FCB}" destId="{B5D26A6C-2BA1-4902-908D-C9F78A05BCB3}" srcOrd="0" destOrd="0" presId="urn:microsoft.com/office/officeart/2005/8/layout/cycle6"/>
    <dgm:cxn modelId="{2117070D-29CB-4C3F-981D-CAB95EE096CE}" type="presOf" srcId="{999261F5-13B4-45B3-8502-38C825756CCA}" destId="{64FD2C5D-86CA-47AC-A6FC-8E55EE5B09B2}" srcOrd="0" destOrd="0" presId="urn:microsoft.com/office/officeart/2005/8/layout/cycle6"/>
    <dgm:cxn modelId="{25C1AB24-AE4D-4DB1-9EA7-F2144FEF9780}" type="presParOf" srcId="{64FD2C5D-86CA-47AC-A6FC-8E55EE5B09B2}" destId="{AECCB57C-4CB7-4F43-BAAE-DFB15AF2A25D}" srcOrd="0" destOrd="0" presId="urn:microsoft.com/office/officeart/2005/8/layout/cycle6"/>
    <dgm:cxn modelId="{5A901B3A-63B9-4BA9-87B7-09DFE576C67E}" type="presParOf" srcId="{64FD2C5D-86CA-47AC-A6FC-8E55EE5B09B2}" destId="{E8031A33-8E84-439D-A9F4-42CFFDA5ACB7}" srcOrd="1" destOrd="0" presId="urn:microsoft.com/office/officeart/2005/8/layout/cycle6"/>
    <dgm:cxn modelId="{F6F975FE-1ED9-4814-918C-38BA0BD8ABF0}" type="presParOf" srcId="{64FD2C5D-86CA-47AC-A6FC-8E55EE5B09B2}" destId="{B5D26A6C-2BA1-4902-908D-C9F78A05BCB3}" srcOrd="2" destOrd="0" presId="urn:microsoft.com/office/officeart/2005/8/layout/cycle6"/>
    <dgm:cxn modelId="{86CBEC76-D299-4B69-8096-92578D8548E8}" type="presParOf" srcId="{64FD2C5D-86CA-47AC-A6FC-8E55EE5B09B2}" destId="{CC38DEAD-709B-42DD-80AE-31649BE80082}" srcOrd="3" destOrd="0" presId="urn:microsoft.com/office/officeart/2005/8/layout/cycle6"/>
    <dgm:cxn modelId="{8A7878D4-7697-4C61-BA8E-7E39C715643E}" type="presParOf" srcId="{64FD2C5D-86CA-47AC-A6FC-8E55EE5B09B2}" destId="{97C726FB-BA45-4DDB-8879-1CBE1FAFFD95}" srcOrd="4" destOrd="0" presId="urn:microsoft.com/office/officeart/2005/8/layout/cycle6"/>
    <dgm:cxn modelId="{CB3C9F98-2F5E-4B31-96B9-F5A564E2F68F}" type="presParOf" srcId="{64FD2C5D-86CA-47AC-A6FC-8E55EE5B09B2}" destId="{19B20A4B-EFDB-4CDF-8A7F-F1D68CF0DEBD}" srcOrd="5" destOrd="0" presId="urn:microsoft.com/office/officeart/2005/8/layout/cycle6"/>
    <dgm:cxn modelId="{56C3A591-2D12-4CB8-8D15-318E6258D5E1}" type="presParOf" srcId="{64FD2C5D-86CA-47AC-A6FC-8E55EE5B09B2}" destId="{4817C1A8-1CF2-4D48-813A-49495D53E3CA}" srcOrd="6" destOrd="0" presId="urn:microsoft.com/office/officeart/2005/8/layout/cycle6"/>
    <dgm:cxn modelId="{AD1EB6F6-2E87-4476-B663-E2D12381DE3C}" type="presParOf" srcId="{64FD2C5D-86CA-47AC-A6FC-8E55EE5B09B2}" destId="{BF9CB9EB-E1DE-425C-A5E2-40D864F97F10}" srcOrd="7" destOrd="0" presId="urn:microsoft.com/office/officeart/2005/8/layout/cycle6"/>
    <dgm:cxn modelId="{5BE3181D-C49E-4490-A61B-2BDD0379A217}" type="presParOf" srcId="{64FD2C5D-86CA-47AC-A6FC-8E55EE5B09B2}" destId="{FD60CABC-766F-497C-8606-B36D1A7177A5}"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B57C-4CB7-4F43-BAAE-DFB15AF2A25D}">
      <dsp:nvSpPr>
        <dsp:cNvPr id="0" name=""/>
        <dsp:cNvSpPr/>
      </dsp:nvSpPr>
      <dsp:spPr>
        <a:xfrm>
          <a:off x="3076054" y="946"/>
          <a:ext cx="2077491" cy="1350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Story</a:t>
          </a:r>
          <a:endParaRPr lang="en-GB" sz="3100" kern="1200" dirty="0"/>
        </a:p>
      </dsp:txBody>
      <dsp:txXfrm>
        <a:off x="3141974" y="66866"/>
        <a:ext cx="1945651" cy="1218529"/>
      </dsp:txXfrm>
    </dsp:sp>
    <dsp:sp modelId="{B5D26A6C-2BA1-4902-908D-C9F78A05BCB3}">
      <dsp:nvSpPr>
        <dsp:cNvPr id="0" name=""/>
        <dsp:cNvSpPr/>
      </dsp:nvSpPr>
      <dsp:spPr>
        <a:xfrm>
          <a:off x="2315006" y="676131"/>
          <a:ext cx="3599586" cy="3599586"/>
        </a:xfrm>
        <a:custGeom>
          <a:avLst/>
          <a:gdLst/>
          <a:ahLst/>
          <a:cxnLst/>
          <a:rect l="0" t="0" r="0" b="0"/>
          <a:pathLst>
            <a:path>
              <a:moveTo>
                <a:pt x="2853606" y="340775"/>
              </a:moveTo>
              <a:arcTo wR="1799793" hR="1799793" stAng="1835038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38DEAD-709B-42DD-80AE-31649BE80082}">
      <dsp:nvSpPr>
        <dsp:cNvPr id="0" name=""/>
        <dsp:cNvSpPr/>
      </dsp:nvSpPr>
      <dsp:spPr>
        <a:xfrm>
          <a:off x="4634720" y="2700636"/>
          <a:ext cx="2077491" cy="1350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Story-listeners</a:t>
          </a:r>
          <a:endParaRPr lang="en-GB" sz="3100" kern="1200" dirty="0"/>
        </a:p>
      </dsp:txBody>
      <dsp:txXfrm>
        <a:off x="4700640" y="2766556"/>
        <a:ext cx="1945651" cy="1218529"/>
      </dsp:txXfrm>
    </dsp:sp>
    <dsp:sp modelId="{19B20A4B-EFDB-4CDF-8A7F-F1D68CF0DEBD}">
      <dsp:nvSpPr>
        <dsp:cNvPr id="0" name=""/>
        <dsp:cNvSpPr/>
      </dsp:nvSpPr>
      <dsp:spPr>
        <a:xfrm>
          <a:off x="2315006" y="676131"/>
          <a:ext cx="3599586" cy="3599586"/>
        </a:xfrm>
        <a:custGeom>
          <a:avLst/>
          <a:gdLst/>
          <a:ahLst/>
          <a:cxnLst/>
          <a:rect l="0" t="0" r="0" b="0"/>
          <a:pathLst>
            <a:path>
              <a:moveTo>
                <a:pt x="2655356" y="3383227"/>
              </a:moveTo>
              <a:arcTo wR="1799793" hR="1799793" stAng="3697002" swAng="34059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17C1A8-1CF2-4D48-813A-49495D53E3CA}">
      <dsp:nvSpPr>
        <dsp:cNvPr id="0" name=""/>
        <dsp:cNvSpPr/>
      </dsp:nvSpPr>
      <dsp:spPr>
        <a:xfrm>
          <a:off x="1517387" y="2700636"/>
          <a:ext cx="2077491" cy="1350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GB" sz="3100" kern="1200" dirty="0" smtClean="0"/>
            <a:t>Storyteller</a:t>
          </a:r>
          <a:endParaRPr lang="en-GB" sz="3100" kern="1200" dirty="0"/>
        </a:p>
      </dsp:txBody>
      <dsp:txXfrm>
        <a:off x="1583307" y="2766556"/>
        <a:ext cx="1945651" cy="1218529"/>
      </dsp:txXfrm>
    </dsp:sp>
    <dsp:sp modelId="{FD60CABC-766F-497C-8606-B36D1A7177A5}">
      <dsp:nvSpPr>
        <dsp:cNvPr id="0" name=""/>
        <dsp:cNvSpPr/>
      </dsp:nvSpPr>
      <dsp:spPr>
        <a:xfrm>
          <a:off x="2315006" y="676131"/>
          <a:ext cx="3599586" cy="3599586"/>
        </a:xfrm>
        <a:custGeom>
          <a:avLst/>
          <a:gdLst/>
          <a:ahLst/>
          <a:cxnLst/>
          <a:rect l="0" t="0" r="0" b="0"/>
          <a:pathLst>
            <a:path>
              <a:moveTo>
                <a:pt x="11865" y="2006119"/>
              </a:moveTo>
              <a:arcTo wR="1799793" hR="1799793" stAng="10405031" swAng="36445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69821-C3A1-4F88-A8AD-14714D85771B}" type="datetimeFigureOut">
              <a:rPr lang="en-GB" smtClean="0"/>
              <a:t>11/05/2015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83824-3273-4955-98AB-344D27DDE583}" type="slidenum">
              <a:rPr lang="en-GB" smtClean="0"/>
              <a:t>‹#›</a:t>
            </a:fld>
            <a:endParaRPr lang="en-GB"/>
          </a:p>
        </p:txBody>
      </p:sp>
    </p:spTree>
    <p:extLst>
      <p:ext uri="{BB962C8B-B14F-4D97-AF65-F5344CB8AC3E}">
        <p14:creationId xmlns:p14="http://schemas.microsoft.com/office/powerpoint/2010/main" val="149313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041F21-8555-4831-BC2C-27E5DBBEB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50193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172200" cy="4343400"/>
          </a:xfrm>
        </p:spPr>
        <p:txBody>
          <a:bodyPr/>
          <a:lstStyle/>
          <a:p>
            <a:r>
              <a:rPr lang="en-GB" dirty="0" smtClean="0"/>
              <a:t>This is a very crude</a:t>
            </a:r>
            <a:r>
              <a:rPr lang="en-GB" baseline="0" dirty="0" smtClean="0"/>
              <a:t> caricature of both cases, but it’s useful for raising questions. </a:t>
            </a:r>
          </a:p>
          <a:p>
            <a:endParaRPr lang="en-GB" baseline="0" dirty="0" smtClean="0"/>
          </a:p>
          <a:p>
            <a:r>
              <a:rPr lang="en-GB" baseline="0" dirty="0" smtClean="0"/>
              <a:t>Both drama practitioners</a:t>
            </a:r>
            <a:r>
              <a:rPr lang="en-GB" dirty="0" smtClean="0"/>
              <a:t> and storytellers</a:t>
            </a:r>
            <a:r>
              <a:rPr lang="en-GB" baseline="0" dirty="0" smtClean="0"/>
              <a:t> envisaged</a:t>
            </a:r>
            <a:r>
              <a:rPr lang="en-GB" dirty="0" smtClean="0"/>
              <a:t> the workshop</a:t>
            </a:r>
            <a:r>
              <a:rPr lang="en-GB" baseline="0" dirty="0" smtClean="0"/>
              <a:t> as a transformative space, in which raw material of some kind is transposed and explored and re-imagined by the group, meanings are shared, and something is created which the participants</a:t>
            </a:r>
            <a:r>
              <a:rPr lang="en-GB" dirty="0" smtClean="0"/>
              <a:t> t</a:t>
            </a:r>
            <a:r>
              <a:rPr lang="en-GB" baseline="0" dirty="0" smtClean="0"/>
              <a:t>ake  away from the workshop at the end of the day.  A new understanding or idea or skill or confidence.  </a:t>
            </a:r>
          </a:p>
          <a:p>
            <a:endParaRPr lang="en-GB" dirty="0"/>
          </a:p>
          <a:p>
            <a:r>
              <a:rPr lang="en-GB" baseline="0" dirty="0" smtClean="0"/>
              <a:t>The difference is, where does the raw material originate?  In the case of the drama workshop, it’s largely ideas originating in the participants present.  The facilitator receives this material and seeks set off processes whereby participants transform it, collectively and individually.  Whereas in the storytelling workshop, it is a story coming from outside the workshop space, perhaps even from another culture or time period.  This material then passes through the minds, experience and voice of each participant – it is transformed. </a:t>
            </a:r>
          </a:p>
          <a:p>
            <a:endParaRPr lang="en-GB" dirty="0"/>
          </a:p>
          <a:p>
            <a:r>
              <a:rPr lang="en-GB" baseline="0" dirty="0" smtClean="0"/>
              <a:t>Of course </a:t>
            </a:r>
            <a:r>
              <a:rPr lang="en-GB" dirty="0" smtClean="0"/>
              <a:t> </a:t>
            </a:r>
            <a:r>
              <a:rPr lang="en-GB" baseline="0" dirty="0" smtClean="0"/>
              <a:t>drama practitioners may make use of texts and plays and other stimulus materials, storytellers also use activities to elicit young people’s own stories.  But the essential difference stands.  Why would we want to </a:t>
            </a:r>
            <a:r>
              <a:rPr lang="en-GB" dirty="0" smtClean="0"/>
              <a:t>rely so heavily on </a:t>
            </a:r>
            <a:r>
              <a:rPr lang="en-GB" baseline="0" dirty="0" smtClean="0"/>
              <a:t>material from beyond the workshop space? </a:t>
            </a:r>
          </a:p>
          <a:p>
            <a:endParaRPr lang="en-GB" baseline="0" dirty="0" smtClean="0"/>
          </a:p>
          <a:p>
            <a:r>
              <a:rPr lang="en-GB" dirty="0" smtClean="0"/>
              <a:t>These diagrams also suggest </a:t>
            </a:r>
            <a:r>
              <a:rPr lang="en-GB" dirty="0"/>
              <a:t>that the storyteller’s role is </a:t>
            </a:r>
            <a:r>
              <a:rPr lang="en-GB" dirty="0" smtClean="0"/>
              <a:t>more </a:t>
            </a:r>
            <a:r>
              <a:rPr lang="en-GB" dirty="0"/>
              <a:t>pivotal/heroic than that of the drama facilitator (being the conduit for external material) but in fact they may then recede to a greater extent – they may exert less control over outcomes</a:t>
            </a:r>
            <a:r>
              <a:rPr lang="en-GB" dirty="0" smtClean="0"/>
              <a:t>.</a:t>
            </a:r>
          </a:p>
          <a:p>
            <a:endParaRPr lang="en-GB" dirty="0"/>
          </a:p>
          <a:p>
            <a:r>
              <a:rPr lang="en-GB" baseline="0" dirty="0" smtClean="0"/>
              <a:t>My diagram implies that the storyteller takes little role in this transformative process – she relies on participants to do it for themselves – and I think there is a small kernel of truth in this – I will return</a:t>
            </a:r>
            <a:r>
              <a:rPr lang="en-GB" dirty="0" smtClean="0"/>
              <a:t> to it later</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3E5798BA-DCB8-492E-B1DF-21865BEC930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54542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fact </a:t>
            </a:r>
            <a:r>
              <a:rPr lang="en-GB" dirty="0" err="1" smtClean="0"/>
              <a:t>Gersie</a:t>
            </a:r>
            <a:r>
              <a:rPr lang="en-GB" dirty="0" smtClean="0"/>
              <a:t>, especially in her later book ‘Reflections on Therapeutic </a:t>
            </a:r>
            <a:r>
              <a:rPr lang="en-GB" dirty="0" err="1" smtClean="0"/>
              <a:t>Storymaking</a:t>
            </a:r>
            <a:r>
              <a:rPr lang="en-GB" dirty="0" smtClean="0"/>
              <a:t>’ in 1997, is a highly nuanced, insightful and responsive practitioner, not just rigidly following a methodology and believing in a single true</a:t>
            </a:r>
            <a:r>
              <a:rPr lang="en-GB" baseline="0" dirty="0" smtClean="0"/>
              <a:t> understanding of each myth.  ‘Storytelling in Education and Therapy’ is rather a how-to book for others following her methodology.  However, the underlying belief which someone might take from her work is that a story can, if told sensitively and at the right moment, heal: cast ‘useful doubt’ on fixed narratives, suggest alternatives. </a:t>
            </a:r>
          </a:p>
          <a:p>
            <a:r>
              <a:rPr lang="en-GB" baseline="0" dirty="0" smtClean="0"/>
              <a:t>p.27: “Groups thrive on the constructive exploration of difference.  The greatest possible tolerable variety is the material out of which well-functioning groups are fashioned.”  Usually agreement within a group on the dominant meaning of a story, but acknowledgement of minority/alternative meanings.  This starts to allow stories “to function as instruments in the process of social negotiation.”</a:t>
            </a:r>
            <a:endParaRPr lang="en-GB" dirty="0"/>
          </a:p>
        </p:txBody>
      </p:sp>
      <p:sp>
        <p:nvSpPr>
          <p:cNvPr id="4" name="Slide Number Placeholder 3"/>
          <p:cNvSpPr>
            <a:spLocks noGrp="1"/>
          </p:cNvSpPr>
          <p:nvPr>
            <p:ph type="sldNum" sz="quarter" idx="10"/>
          </p:nvPr>
        </p:nvSpPr>
        <p:spPr/>
        <p:txBody>
          <a:bodyPr/>
          <a:lstStyle/>
          <a:p>
            <a:fld id="{44E83824-3273-4955-98AB-344D27DDE583}" type="slidenum">
              <a:rPr lang="en-GB" smtClean="0"/>
              <a:t>4</a:t>
            </a:fld>
            <a:endParaRPr lang="en-GB"/>
          </a:p>
        </p:txBody>
      </p:sp>
    </p:spTree>
    <p:extLst>
      <p:ext uri="{BB962C8B-B14F-4D97-AF65-F5344CB8AC3E}">
        <p14:creationId xmlns:p14="http://schemas.microsoft.com/office/powerpoint/2010/main" val="171169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172200" cy="4343400"/>
          </a:xfrm>
        </p:spPr>
        <p:txBody>
          <a:bodyPr/>
          <a:lstStyle/>
          <a:p>
            <a:r>
              <a:rPr lang="en-GB" dirty="0" smtClean="0"/>
              <a:t>This is a very crude</a:t>
            </a:r>
            <a:r>
              <a:rPr lang="en-GB" baseline="0" dirty="0" smtClean="0"/>
              <a:t> caricature of both cases, but it’s useful for raising questions. </a:t>
            </a:r>
          </a:p>
          <a:p>
            <a:endParaRPr lang="en-GB" baseline="0" dirty="0" smtClean="0"/>
          </a:p>
          <a:p>
            <a:r>
              <a:rPr lang="en-GB" baseline="0" dirty="0" smtClean="0"/>
              <a:t>Both drama practitioners</a:t>
            </a:r>
            <a:r>
              <a:rPr lang="en-GB" dirty="0" smtClean="0"/>
              <a:t> and storytellers</a:t>
            </a:r>
            <a:r>
              <a:rPr lang="en-GB" baseline="0" dirty="0" smtClean="0"/>
              <a:t> envisaged</a:t>
            </a:r>
            <a:r>
              <a:rPr lang="en-GB" dirty="0" smtClean="0"/>
              <a:t> the workshop</a:t>
            </a:r>
            <a:r>
              <a:rPr lang="en-GB" baseline="0" dirty="0" smtClean="0"/>
              <a:t> as a transformative space, in which raw material of some kind is transposed and explored and re-imagined by the group, meanings are shared, and something is created which the participants</a:t>
            </a:r>
            <a:r>
              <a:rPr lang="en-GB" dirty="0" smtClean="0"/>
              <a:t> t</a:t>
            </a:r>
            <a:r>
              <a:rPr lang="en-GB" baseline="0" dirty="0" smtClean="0"/>
              <a:t>ake  away from the workshop at the end of the day.  A new understanding or idea or skill or confidence.  </a:t>
            </a:r>
          </a:p>
          <a:p>
            <a:endParaRPr lang="en-GB" dirty="0"/>
          </a:p>
          <a:p>
            <a:r>
              <a:rPr lang="en-GB" baseline="0" dirty="0" smtClean="0"/>
              <a:t>The difference is, where does the raw material originate?  In the case of the drama workshop, it’s largely ideas originating in the participants present.  The facilitator receives this material and seeks set off processes whereby participants transform it, collectively and individually.  Whereas in the storytelling workshop, it is a story coming from outside the workshop space, perhaps even from another culture or time period.  This material then passes through the minds, experience and voice of each participant – it is transformed. </a:t>
            </a:r>
          </a:p>
          <a:p>
            <a:endParaRPr lang="en-GB" dirty="0"/>
          </a:p>
          <a:p>
            <a:r>
              <a:rPr lang="en-GB" baseline="0" dirty="0" smtClean="0"/>
              <a:t>Of course </a:t>
            </a:r>
            <a:r>
              <a:rPr lang="en-GB" dirty="0" smtClean="0"/>
              <a:t> </a:t>
            </a:r>
            <a:r>
              <a:rPr lang="en-GB" baseline="0" dirty="0" smtClean="0"/>
              <a:t>drama practitioners may make use of texts and plays and other stimulus materials, storytellers also use activities to elicit young people’s own stories.  But the essential difference stands.  Why would we want to </a:t>
            </a:r>
            <a:r>
              <a:rPr lang="en-GB" dirty="0" smtClean="0"/>
              <a:t>rely so heavily on </a:t>
            </a:r>
            <a:r>
              <a:rPr lang="en-GB" baseline="0" dirty="0" smtClean="0"/>
              <a:t>material from beyond the workshop space? </a:t>
            </a:r>
          </a:p>
          <a:p>
            <a:endParaRPr lang="en-GB" baseline="0" dirty="0" smtClean="0"/>
          </a:p>
          <a:p>
            <a:r>
              <a:rPr lang="en-GB" dirty="0" smtClean="0"/>
              <a:t>These diagrams also suggest </a:t>
            </a:r>
            <a:r>
              <a:rPr lang="en-GB" dirty="0"/>
              <a:t>that the storyteller’s role is </a:t>
            </a:r>
            <a:r>
              <a:rPr lang="en-GB" dirty="0" smtClean="0"/>
              <a:t>more </a:t>
            </a:r>
            <a:r>
              <a:rPr lang="en-GB" dirty="0"/>
              <a:t>pivotal/heroic than that of the drama facilitator (being the conduit for external material) but in fact they may then recede to a greater extent – they may exert less control over outcomes</a:t>
            </a:r>
            <a:r>
              <a:rPr lang="en-GB" dirty="0" smtClean="0"/>
              <a:t>.</a:t>
            </a:r>
          </a:p>
          <a:p>
            <a:endParaRPr lang="en-GB" dirty="0"/>
          </a:p>
          <a:p>
            <a:r>
              <a:rPr lang="en-GB" baseline="0" dirty="0" smtClean="0"/>
              <a:t>My diagram implies that the storyteller takes little role in this transformative process – she relies on participants to do it for themselves – and I think there is a small kernel of truth in this – I will return</a:t>
            </a:r>
            <a:r>
              <a:rPr lang="en-GB" dirty="0" smtClean="0"/>
              <a:t> to it later</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3E5798BA-DCB8-492E-B1DF-21865BEC9303}"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54542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orytellingwithadolescents.blogspot.co.uk/" TargetMode="External"/><Relationship Id="rId4" Type="http://schemas.openxmlformats.org/officeDocument/2006/relationships/hyperlink" Target="http://www.artsandnarrative.co.uk/"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torytellingwithadolescents.blogspot.co.uk/"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200"/>
            <a:ext cx="5105400" cy="3733800"/>
          </a:xfrm>
        </p:spPr>
        <p:txBody>
          <a:bodyPr>
            <a:normAutofit fontScale="90000"/>
          </a:bodyPr>
          <a:lstStyle/>
          <a:p>
            <a:r>
              <a:rPr lang="en-GB" dirty="0" smtClean="0"/>
              <a:t>Neither potion nor plaything, but a </a:t>
            </a:r>
            <a:r>
              <a:rPr lang="en-GB" b="1" i="1" dirty="0" smtClean="0"/>
              <a:t>provocation</a:t>
            </a:r>
            <a:r>
              <a:rPr lang="en-GB" dirty="0" smtClean="0"/>
              <a:t>: </a:t>
            </a:r>
            <a:br>
              <a:rPr lang="en-GB" dirty="0" smtClean="0"/>
            </a:br>
            <a:r>
              <a:rPr lang="en-GB" dirty="0" smtClean="0"/>
              <a:t>teenagers’ engagement with myth</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0"/>
            <a:ext cx="3810000" cy="5715000"/>
          </a:xfrm>
          <a:prstGeom prst="rect">
            <a:avLst/>
          </a:prstGeom>
        </p:spPr>
      </p:pic>
      <p:sp>
        <p:nvSpPr>
          <p:cNvPr id="3" name="Subtitle 2"/>
          <p:cNvSpPr>
            <a:spLocks noGrp="1"/>
          </p:cNvSpPr>
          <p:nvPr>
            <p:ph type="subTitle" idx="1"/>
          </p:nvPr>
        </p:nvSpPr>
        <p:spPr>
          <a:xfrm>
            <a:off x="0" y="4419600"/>
            <a:ext cx="9144000" cy="2895600"/>
          </a:xfrm>
        </p:spPr>
        <p:txBody>
          <a:bodyPr>
            <a:normAutofit/>
          </a:bodyPr>
          <a:lstStyle/>
          <a:p>
            <a:r>
              <a:rPr lang="en-GB" dirty="0" err="1" smtClean="0">
                <a:solidFill>
                  <a:schemeClr val="tx1"/>
                </a:solidFill>
              </a:rPr>
              <a:t>Cath</a:t>
            </a:r>
            <a:r>
              <a:rPr lang="en-GB" dirty="0" smtClean="0">
                <a:solidFill>
                  <a:schemeClr val="tx1"/>
                </a:solidFill>
              </a:rPr>
              <a:t> </a:t>
            </a:r>
            <a:r>
              <a:rPr lang="en-GB" dirty="0" err="1" smtClean="0">
                <a:solidFill>
                  <a:schemeClr val="tx1"/>
                </a:solidFill>
              </a:rPr>
              <a:t>Heinemeyer</a:t>
            </a:r>
            <a:endParaRPr lang="en-GB" dirty="0" smtClean="0">
              <a:solidFill>
                <a:schemeClr val="tx1"/>
              </a:solidFill>
            </a:endParaRPr>
          </a:p>
          <a:p>
            <a:r>
              <a:rPr lang="en-GB" dirty="0" smtClean="0">
                <a:solidFill>
                  <a:schemeClr val="tx1"/>
                </a:solidFill>
              </a:rPr>
              <a:t>York St John University / York Theatre Royal</a:t>
            </a:r>
          </a:p>
          <a:p>
            <a:r>
              <a:rPr lang="en-GB" dirty="0" smtClean="0">
                <a:hlinkClick r:id="rId3"/>
              </a:rPr>
              <a:t>www.storytellingwithadolescents.blogspot.co.uk</a:t>
            </a:r>
            <a:r>
              <a:rPr lang="en-GB" dirty="0" smtClean="0"/>
              <a:t> </a:t>
            </a:r>
          </a:p>
          <a:p>
            <a:r>
              <a:rPr lang="en-GB" dirty="0" smtClean="0">
                <a:hlinkClick r:id="rId4"/>
              </a:rPr>
              <a:t>www.artsandnarrative.co.uk</a:t>
            </a:r>
            <a:endParaRPr lang="en-GB" dirty="0" smtClean="0"/>
          </a:p>
          <a:p>
            <a:endParaRPr lang="en-GB" dirty="0"/>
          </a:p>
        </p:txBody>
      </p:sp>
    </p:spTree>
    <p:extLst>
      <p:ext uri="{BB962C8B-B14F-4D97-AF65-F5344CB8AC3E}">
        <p14:creationId xmlns:p14="http://schemas.microsoft.com/office/powerpoint/2010/main" val="225622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143000"/>
          </a:xfrm>
        </p:spPr>
        <p:txBody>
          <a:bodyPr>
            <a:normAutofit fontScale="90000"/>
          </a:bodyPr>
          <a:lstStyle/>
          <a:p>
            <a:r>
              <a:rPr lang="en-GB" dirty="0" smtClean="0"/>
              <a:t>My model is thus an oversimplification…</a:t>
            </a:r>
            <a:endParaRPr lang="en-GB" dirty="0"/>
          </a:p>
        </p:txBody>
      </p:sp>
      <p:sp>
        <p:nvSpPr>
          <p:cNvPr id="5" name="Oval 4"/>
          <p:cNvSpPr/>
          <p:nvPr/>
        </p:nvSpPr>
        <p:spPr>
          <a:xfrm>
            <a:off x="2286000" y="1371600"/>
            <a:ext cx="3962400" cy="3886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3543300" y="30480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Storyteller</a:t>
            </a:r>
            <a:endParaRPr lang="en-GB" dirty="0">
              <a:solidFill>
                <a:prstClr val="white"/>
              </a:solidFill>
            </a:endParaRPr>
          </a:p>
        </p:txBody>
      </p:sp>
      <p:sp>
        <p:nvSpPr>
          <p:cNvPr id="13" name="Rectangle 12"/>
          <p:cNvSpPr/>
          <p:nvPr/>
        </p:nvSpPr>
        <p:spPr>
          <a:xfrm>
            <a:off x="5382610" y="23241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5004238" y="3886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3886200" y="41148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2971800" y="37338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4343400" y="19431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3352800" y="2377966"/>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0" name="Straight Arrow Connector 49"/>
          <p:cNvCxnSpPr/>
          <p:nvPr/>
        </p:nvCxnSpPr>
        <p:spPr>
          <a:xfrm flipH="1">
            <a:off x="4838700" y="805355"/>
            <a:ext cx="924910" cy="23622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3657600" y="2611821"/>
            <a:ext cx="152400" cy="43617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419600" y="2171700"/>
            <a:ext cx="114300" cy="835573"/>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3" idx="2"/>
          </p:cNvCxnSpPr>
          <p:nvPr/>
        </p:nvCxnSpPr>
        <p:spPr>
          <a:xfrm flipV="1">
            <a:off x="5004238" y="2552700"/>
            <a:ext cx="568872" cy="495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4" idx="0"/>
          </p:cNvCxnSpPr>
          <p:nvPr/>
        </p:nvCxnSpPr>
        <p:spPr>
          <a:xfrm>
            <a:off x="4876800" y="3429000"/>
            <a:ext cx="317938" cy="4572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5" idx="0"/>
          </p:cNvCxnSpPr>
          <p:nvPr/>
        </p:nvCxnSpPr>
        <p:spPr>
          <a:xfrm flipH="1">
            <a:off x="4076700" y="3429000"/>
            <a:ext cx="114300" cy="6858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352800" y="3429000"/>
            <a:ext cx="304800" cy="3048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048000" y="2037036"/>
            <a:ext cx="1371600" cy="369332"/>
          </a:xfrm>
          <a:prstGeom prst="rect">
            <a:avLst/>
          </a:prstGeom>
          <a:noFill/>
        </p:spPr>
        <p:txBody>
          <a:bodyPr wrap="square" rtlCol="0">
            <a:spAutoFit/>
          </a:bodyPr>
          <a:lstStyle/>
          <a:p>
            <a:r>
              <a:rPr lang="en-GB" dirty="0" smtClean="0">
                <a:solidFill>
                  <a:prstClr val="black"/>
                </a:solidFill>
              </a:rPr>
              <a:t>Participants</a:t>
            </a:r>
            <a:endParaRPr lang="en-GB" dirty="0">
              <a:solidFill>
                <a:prstClr val="black"/>
              </a:solidFill>
            </a:endParaRPr>
          </a:p>
        </p:txBody>
      </p:sp>
      <p:cxnSp>
        <p:nvCxnSpPr>
          <p:cNvPr id="73" name="Straight Arrow Connector 72"/>
          <p:cNvCxnSpPr>
            <a:stCxn id="18" idx="1"/>
          </p:cNvCxnSpPr>
          <p:nvPr/>
        </p:nvCxnSpPr>
        <p:spPr>
          <a:xfrm flipH="1" flipV="1">
            <a:off x="2514600" y="2057400"/>
            <a:ext cx="838200" cy="434866"/>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0"/>
          </p:cNvCxnSpPr>
          <p:nvPr/>
        </p:nvCxnSpPr>
        <p:spPr>
          <a:xfrm flipV="1">
            <a:off x="4533900" y="1066801"/>
            <a:ext cx="0" cy="876299"/>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3" idx="3"/>
          </p:cNvCxnSpPr>
          <p:nvPr/>
        </p:nvCxnSpPr>
        <p:spPr>
          <a:xfrm flipV="1">
            <a:off x="5763610" y="2145268"/>
            <a:ext cx="484790" cy="293132"/>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385238" y="4135821"/>
            <a:ext cx="620767" cy="588579"/>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3733800" y="4343400"/>
            <a:ext cx="342900" cy="106680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6" idx="1"/>
          </p:cNvCxnSpPr>
          <p:nvPr/>
        </p:nvCxnSpPr>
        <p:spPr>
          <a:xfrm flipH="1">
            <a:off x="2286000" y="3848100"/>
            <a:ext cx="685800" cy="378372"/>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276600" y="4382869"/>
            <a:ext cx="2066597" cy="646331"/>
          </a:xfrm>
          <a:prstGeom prst="rect">
            <a:avLst/>
          </a:prstGeom>
          <a:noFill/>
        </p:spPr>
        <p:txBody>
          <a:bodyPr wrap="square" rtlCol="0">
            <a:spAutoFit/>
          </a:bodyPr>
          <a:lstStyle/>
          <a:p>
            <a:pPr algn="ctr"/>
            <a:r>
              <a:rPr lang="en-GB" i="1" dirty="0" smtClean="0">
                <a:solidFill>
                  <a:prstClr val="black"/>
                </a:solidFill>
              </a:rPr>
              <a:t>Transformative space of workshop</a:t>
            </a:r>
            <a:endParaRPr lang="en-GB" i="1" dirty="0">
              <a:solidFill>
                <a:prstClr val="black"/>
              </a:solidFill>
            </a:endParaRPr>
          </a:p>
        </p:txBody>
      </p:sp>
      <p:cxnSp>
        <p:nvCxnSpPr>
          <p:cNvPr id="138" name="Straight Arrow Connector 137"/>
          <p:cNvCxnSpPr/>
          <p:nvPr/>
        </p:nvCxnSpPr>
        <p:spPr>
          <a:xfrm flipV="1">
            <a:off x="3162300" y="2611821"/>
            <a:ext cx="190500" cy="112197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5363560" y="2590801"/>
            <a:ext cx="332061" cy="1257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5" idx="3"/>
          </p:cNvCxnSpPr>
          <p:nvPr/>
        </p:nvCxnSpPr>
        <p:spPr>
          <a:xfrm flipH="1">
            <a:off x="4267200" y="4114800"/>
            <a:ext cx="768569" cy="114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4724400" y="2067911"/>
            <a:ext cx="660838" cy="25618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933700" y="6096000"/>
            <a:ext cx="1028700" cy="0"/>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2933700" y="6324600"/>
            <a:ext cx="1028700" cy="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933700" y="6553200"/>
            <a:ext cx="102870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38599" y="5920770"/>
            <a:ext cx="2228851" cy="784830"/>
          </a:xfrm>
          <a:prstGeom prst="rect">
            <a:avLst/>
          </a:prstGeom>
          <a:noFill/>
        </p:spPr>
        <p:txBody>
          <a:bodyPr wrap="square" rtlCol="0">
            <a:spAutoFit/>
          </a:bodyPr>
          <a:lstStyle/>
          <a:p>
            <a:r>
              <a:rPr lang="en-GB" sz="1500" dirty="0" smtClean="0">
                <a:solidFill>
                  <a:prstClr val="black"/>
                </a:solidFill>
              </a:rPr>
              <a:t>‘raw material’ – the story</a:t>
            </a:r>
          </a:p>
          <a:p>
            <a:r>
              <a:rPr lang="en-GB" sz="1500" dirty="0" smtClean="0">
                <a:solidFill>
                  <a:prstClr val="black"/>
                </a:solidFill>
              </a:rPr>
              <a:t>transformation processes</a:t>
            </a:r>
          </a:p>
          <a:p>
            <a:r>
              <a:rPr lang="en-GB" sz="1500" dirty="0" smtClean="0">
                <a:solidFill>
                  <a:prstClr val="black"/>
                </a:solidFill>
              </a:rPr>
              <a:t>new perspectives</a:t>
            </a:r>
            <a:endParaRPr lang="en-GB" sz="1500" dirty="0">
              <a:solidFill>
                <a:prstClr val="black"/>
              </a:solidFill>
            </a:endParaRPr>
          </a:p>
        </p:txBody>
      </p:sp>
      <p:sp>
        <p:nvSpPr>
          <p:cNvPr id="3" name="TextBox 2"/>
          <p:cNvSpPr txBox="1"/>
          <p:nvPr/>
        </p:nvSpPr>
        <p:spPr>
          <a:xfrm>
            <a:off x="5791200" y="838200"/>
            <a:ext cx="2542190" cy="1477328"/>
          </a:xfrm>
          <a:prstGeom prst="rect">
            <a:avLst/>
          </a:prstGeom>
          <a:noFill/>
        </p:spPr>
        <p:txBody>
          <a:bodyPr wrap="square" rtlCol="0">
            <a:spAutoFit/>
          </a:bodyPr>
          <a:lstStyle/>
          <a:p>
            <a:r>
              <a:rPr lang="en-GB" dirty="0" smtClean="0"/>
              <a:t>There is no ‘myth from outside’ – it is always a transposition to the context and ‘</a:t>
            </a:r>
            <a:r>
              <a:rPr lang="en-GB" dirty="0" err="1" smtClean="0"/>
              <a:t>chronotope</a:t>
            </a:r>
            <a:r>
              <a:rPr lang="en-GB" dirty="0" smtClean="0"/>
              <a:t>’ </a:t>
            </a:r>
          </a:p>
          <a:p>
            <a:r>
              <a:rPr lang="en-GB" dirty="0"/>
              <a:t>	</a:t>
            </a:r>
            <a:r>
              <a:rPr lang="en-GB" dirty="0" smtClean="0"/>
              <a:t>(</a:t>
            </a:r>
            <a:r>
              <a:rPr lang="en-GB" dirty="0" err="1" smtClean="0"/>
              <a:t>Bakhtin</a:t>
            </a:r>
            <a:r>
              <a:rPr lang="en-GB" dirty="0" smtClean="0"/>
              <a:t> )</a:t>
            </a:r>
            <a:endParaRPr lang="en-GB" dirty="0"/>
          </a:p>
        </p:txBody>
      </p:sp>
    </p:spTree>
    <p:extLst>
      <p:ext uri="{BB962C8B-B14F-4D97-AF65-F5344CB8AC3E}">
        <p14:creationId xmlns:p14="http://schemas.microsoft.com/office/powerpoint/2010/main" val="7283428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 as provocation</a:t>
            </a:r>
            <a:endParaRPr lang="en-GB" dirty="0"/>
          </a:p>
        </p:txBody>
      </p:sp>
      <p:sp>
        <p:nvSpPr>
          <p:cNvPr id="5" name="TextBox 4"/>
          <p:cNvSpPr txBox="1"/>
          <p:nvPr/>
        </p:nvSpPr>
        <p:spPr>
          <a:xfrm>
            <a:off x="533400" y="3059668"/>
            <a:ext cx="3352800" cy="369332"/>
          </a:xfrm>
          <a:prstGeom prst="rect">
            <a:avLst/>
          </a:prstGeom>
          <a:solidFill>
            <a:schemeClr val="accent3"/>
          </a:solidFill>
        </p:spPr>
        <p:txBody>
          <a:bodyPr wrap="square" rtlCol="0">
            <a:spAutoFit/>
          </a:bodyPr>
          <a:lstStyle/>
          <a:p>
            <a:r>
              <a:rPr lang="en-GB" dirty="0" smtClean="0"/>
              <a:t>Myth from ‘absolute past’</a:t>
            </a:r>
            <a:endParaRPr lang="en-GB" dirty="0"/>
          </a:p>
        </p:txBody>
      </p:sp>
      <p:sp>
        <p:nvSpPr>
          <p:cNvPr id="6" name="TextBox 5"/>
          <p:cNvSpPr txBox="1"/>
          <p:nvPr/>
        </p:nvSpPr>
        <p:spPr>
          <a:xfrm>
            <a:off x="533400" y="3974068"/>
            <a:ext cx="3352800" cy="369332"/>
          </a:xfrm>
          <a:prstGeom prst="rect">
            <a:avLst/>
          </a:prstGeom>
          <a:solidFill>
            <a:schemeClr val="accent3"/>
          </a:solidFill>
        </p:spPr>
        <p:txBody>
          <a:bodyPr wrap="square" rtlCol="0">
            <a:spAutoFit/>
          </a:bodyPr>
          <a:lstStyle/>
          <a:p>
            <a:r>
              <a:rPr lang="en-GB" dirty="0" err="1" smtClean="0"/>
              <a:t>Chronotope</a:t>
            </a:r>
            <a:r>
              <a:rPr lang="en-GB" dirty="0" smtClean="0"/>
              <a:t>/context of telling</a:t>
            </a:r>
            <a:endParaRPr lang="en-GB" dirty="0"/>
          </a:p>
        </p:txBody>
      </p:sp>
      <p:sp>
        <p:nvSpPr>
          <p:cNvPr id="7" name="TextBox 6"/>
          <p:cNvSpPr txBox="1"/>
          <p:nvPr/>
        </p:nvSpPr>
        <p:spPr>
          <a:xfrm>
            <a:off x="685800" y="3505200"/>
            <a:ext cx="3048000" cy="381000"/>
          </a:xfrm>
          <a:prstGeom prst="rect">
            <a:avLst/>
          </a:prstGeom>
          <a:noFill/>
        </p:spPr>
        <p:txBody>
          <a:bodyPr wrap="square" rtlCol="0">
            <a:spAutoFit/>
          </a:bodyPr>
          <a:lstStyle/>
          <a:p>
            <a:r>
              <a:rPr lang="en-GB" i="1" dirty="0" smtClean="0"/>
              <a:t>Cognitive dissonance</a:t>
            </a:r>
            <a:endParaRPr lang="en-GB" i="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00718"/>
            <a:ext cx="3873500" cy="5346700"/>
          </a:xfrm>
          <a:prstGeom prst="rect">
            <a:avLst/>
          </a:prstGeom>
        </p:spPr>
      </p:pic>
    </p:spTree>
    <p:extLst>
      <p:ext uri="{BB962C8B-B14F-4D97-AF65-F5344CB8AC3E}">
        <p14:creationId xmlns:p14="http://schemas.microsoft.com/office/powerpoint/2010/main" val="201521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Neither potion nor plaything, but</a:t>
            </a:r>
            <a:endParaRPr lang="en-GB" dirty="0"/>
          </a:p>
        </p:txBody>
      </p:sp>
      <p:sp>
        <p:nvSpPr>
          <p:cNvPr id="4" name="TextBox 3"/>
          <p:cNvSpPr txBox="1"/>
          <p:nvPr/>
        </p:nvSpPr>
        <p:spPr>
          <a:xfrm>
            <a:off x="990600" y="2057400"/>
            <a:ext cx="2362200" cy="1200329"/>
          </a:xfrm>
          <a:prstGeom prst="rect">
            <a:avLst/>
          </a:prstGeom>
          <a:solidFill>
            <a:schemeClr val="accent3"/>
          </a:solidFill>
        </p:spPr>
        <p:txBody>
          <a:bodyPr wrap="square" rtlCol="0">
            <a:spAutoFit/>
          </a:bodyPr>
          <a:lstStyle/>
          <a:p>
            <a:pPr algn="ctr"/>
            <a:r>
              <a:rPr lang="en-GB" dirty="0" smtClean="0"/>
              <a:t>Myth as valuable distilled human experience</a:t>
            </a:r>
          </a:p>
          <a:p>
            <a:pPr algn="ctr"/>
            <a:r>
              <a:rPr lang="en-GB" dirty="0" smtClean="0"/>
              <a:t>- ‘raises the floor’</a:t>
            </a:r>
            <a:endParaRPr lang="en-GB" dirty="0"/>
          </a:p>
        </p:txBody>
      </p:sp>
      <p:sp>
        <p:nvSpPr>
          <p:cNvPr id="5" name="TextBox 4"/>
          <p:cNvSpPr txBox="1"/>
          <p:nvPr/>
        </p:nvSpPr>
        <p:spPr>
          <a:xfrm>
            <a:off x="5105400" y="2209800"/>
            <a:ext cx="2667000" cy="923330"/>
          </a:xfrm>
          <a:prstGeom prst="rect">
            <a:avLst/>
          </a:prstGeom>
          <a:solidFill>
            <a:schemeClr val="accent3"/>
          </a:solidFill>
        </p:spPr>
        <p:txBody>
          <a:bodyPr wrap="square" rtlCol="0">
            <a:spAutoFit/>
          </a:bodyPr>
          <a:lstStyle/>
          <a:p>
            <a:pPr algn="ctr"/>
            <a:r>
              <a:rPr lang="en-GB" dirty="0" smtClean="0"/>
              <a:t>Myth as </a:t>
            </a:r>
            <a:r>
              <a:rPr lang="en-GB" dirty="0"/>
              <a:t>dialogic </a:t>
            </a:r>
          </a:p>
          <a:p>
            <a:pPr algn="ctr"/>
            <a:r>
              <a:rPr lang="en-GB" dirty="0"/>
              <a:t>co-production</a:t>
            </a:r>
          </a:p>
          <a:p>
            <a:pPr algn="ctr"/>
            <a:r>
              <a:rPr lang="en-GB" dirty="0" smtClean="0"/>
              <a:t>- ‘made in the moment’ </a:t>
            </a:r>
            <a:endParaRPr lang="en-GB" dirty="0"/>
          </a:p>
        </p:txBody>
      </p:sp>
      <p:cxnSp>
        <p:nvCxnSpPr>
          <p:cNvPr id="7" name="Straight Arrow Connector 6"/>
          <p:cNvCxnSpPr/>
          <p:nvPr/>
        </p:nvCxnSpPr>
        <p:spPr>
          <a:xfrm>
            <a:off x="2438400" y="3257729"/>
            <a:ext cx="990600" cy="13904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flipH="1">
            <a:off x="5105400" y="3133130"/>
            <a:ext cx="1333500" cy="14388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00300" y="4495800"/>
            <a:ext cx="3924300" cy="769441"/>
          </a:xfrm>
          <a:prstGeom prst="rect">
            <a:avLst/>
          </a:prstGeom>
          <a:noFill/>
        </p:spPr>
        <p:txBody>
          <a:bodyPr wrap="square" rtlCol="0">
            <a:spAutoFit/>
          </a:bodyPr>
          <a:lstStyle/>
          <a:p>
            <a:pPr algn="ctr"/>
            <a:r>
              <a:rPr lang="en-GB" sz="4400" dirty="0" smtClean="0"/>
              <a:t>provocation</a:t>
            </a:r>
            <a:endParaRPr lang="en-GB" sz="4400" dirty="0"/>
          </a:p>
        </p:txBody>
      </p:sp>
    </p:spTree>
    <p:extLst>
      <p:ext uri="{BB962C8B-B14F-4D97-AF65-F5344CB8AC3E}">
        <p14:creationId xmlns:p14="http://schemas.microsoft.com/office/powerpoint/2010/main" val="65422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655638"/>
            <a:ext cx="3429000" cy="5440362"/>
          </a:xfrm>
        </p:spPr>
        <p:txBody>
          <a:bodyPr>
            <a:normAutofit fontScale="90000"/>
          </a:bodyPr>
          <a:lstStyle/>
          <a:p>
            <a:r>
              <a:rPr lang="en-GB" dirty="0" smtClean="0"/>
              <a:t>Neither </a:t>
            </a:r>
            <a:r>
              <a:rPr lang="en-GB" dirty="0" err="1" smtClean="0"/>
              <a:t>preplanned</a:t>
            </a:r>
            <a:r>
              <a:rPr lang="en-GB" dirty="0" smtClean="0"/>
              <a:t> route…</a:t>
            </a:r>
            <a:br>
              <a:rPr lang="en-GB" dirty="0" smtClean="0"/>
            </a:br>
            <a:r>
              <a:rPr lang="en-GB" dirty="0" smtClean="0"/>
              <a:t/>
            </a:r>
            <a:br>
              <a:rPr lang="en-GB" dirty="0" smtClean="0"/>
            </a:br>
            <a:r>
              <a:rPr lang="en-GB" dirty="0" smtClean="0"/>
              <a:t>Nor empty territory…</a:t>
            </a:r>
            <a:br>
              <a:rPr lang="en-GB" dirty="0" smtClean="0"/>
            </a:br>
            <a:r>
              <a:rPr lang="en-GB" dirty="0" smtClean="0"/>
              <a:t/>
            </a:r>
            <a:br>
              <a:rPr lang="en-GB" dirty="0" smtClean="0"/>
            </a:br>
            <a:r>
              <a:rPr lang="en-GB" dirty="0" smtClean="0"/>
              <a:t>But a provocative map</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
            <a:ext cx="4748448" cy="6615771"/>
          </a:xfrm>
          <a:prstGeom prst="rect">
            <a:avLst/>
          </a:prstGeom>
        </p:spPr>
      </p:pic>
    </p:spTree>
    <p:extLst>
      <p:ext uri="{BB962C8B-B14F-4D97-AF65-F5344CB8AC3E}">
        <p14:creationId xmlns:p14="http://schemas.microsoft.com/office/powerpoint/2010/main" val="365958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GB" dirty="0"/>
              <a:t>Benjamin, Walter (1936) ‘The Storyteller: Reflections on the Works of Nikolai </a:t>
            </a:r>
            <a:r>
              <a:rPr lang="en-GB" dirty="0" err="1"/>
              <a:t>Leskov</a:t>
            </a:r>
            <a:r>
              <a:rPr lang="en-GB" dirty="0"/>
              <a:t>’ in Hale, Dorothy J (ed.) (2006) </a:t>
            </a:r>
            <a:r>
              <a:rPr lang="en-GB" i="1" dirty="0"/>
              <a:t>The Novel: An Anthology of Criticism and Theory 1900-2000</a:t>
            </a:r>
            <a:r>
              <a:rPr lang="en-GB" dirty="0"/>
              <a:t>, Malden, Mass.: Blackwell Publishing.</a:t>
            </a:r>
          </a:p>
          <a:p>
            <a:r>
              <a:rPr lang="en-GB" dirty="0"/>
              <a:t>Bly, Robert (1990) </a:t>
            </a:r>
            <a:r>
              <a:rPr lang="en-GB" i="1" dirty="0"/>
              <a:t>Iron John: A Book About Men</a:t>
            </a:r>
            <a:r>
              <a:rPr lang="en-GB" dirty="0"/>
              <a:t>. Da Capo Press Inc.</a:t>
            </a:r>
          </a:p>
          <a:p>
            <a:r>
              <a:rPr lang="en-GB" dirty="0" err="1"/>
              <a:t>Gersie</a:t>
            </a:r>
            <a:r>
              <a:rPr lang="en-GB" dirty="0"/>
              <a:t>, A. and King, N. (1990) </a:t>
            </a:r>
            <a:r>
              <a:rPr lang="en-GB" i="1" dirty="0" err="1"/>
              <a:t>Storymaking</a:t>
            </a:r>
            <a:r>
              <a:rPr lang="en-GB" i="1" dirty="0"/>
              <a:t> in Education and Therapy.</a:t>
            </a:r>
            <a:r>
              <a:rPr lang="en-GB" dirty="0"/>
              <a:t> Sweden: Stockholm Institute of Education Press</a:t>
            </a:r>
          </a:p>
          <a:p>
            <a:r>
              <a:rPr lang="en-GB" dirty="0" err="1"/>
              <a:t>Gersie</a:t>
            </a:r>
            <a:r>
              <a:rPr lang="en-GB" dirty="0"/>
              <a:t>, </a:t>
            </a:r>
            <a:r>
              <a:rPr lang="en-GB" dirty="0" err="1"/>
              <a:t>Alida</a:t>
            </a:r>
            <a:r>
              <a:rPr lang="en-GB" dirty="0"/>
              <a:t> (1997) </a:t>
            </a:r>
            <a:r>
              <a:rPr lang="en-GB" i="1" dirty="0"/>
              <a:t>Reflections on Therapeutic </a:t>
            </a:r>
            <a:r>
              <a:rPr lang="en-GB" i="1" dirty="0" err="1"/>
              <a:t>Storymaking</a:t>
            </a:r>
            <a:r>
              <a:rPr lang="en-GB" i="1" dirty="0"/>
              <a:t>: the use of stories in groups.</a:t>
            </a:r>
            <a:r>
              <a:rPr lang="en-GB" dirty="0"/>
              <a:t>  London and Bristol, Pennsylvania: Jessica Kingsley Publishers.</a:t>
            </a:r>
          </a:p>
          <a:p>
            <a:r>
              <a:rPr lang="en-GB" dirty="0"/>
              <a:t>Maguire, Tom (2015) </a:t>
            </a:r>
            <a:r>
              <a:rPr lang="en-GB" i="1" dirty="0"/>
              <a:t>Performing Story on the Contemporary Stage</a:t>
            </a:r>
            <a:r>
              <a:rPr lang="en-GB" dirty="0"/>
              <a:t>. London: Palgrave MacMillan</a:t>
            </a:r>
          </a:p>
          <a:p>
            <a:r>
              <a:rPr lang="en-GB" dirty="0"/>
              <a:t>Morris, Pam (ed.) (1994) </a:t>
            </a:r>
            <a:r>
              <a:rPr lang="en-GB" i="1" dirty="0"/>
              <a:t>The </a:t>
            </a:r>
            <a:r>
              <a:rPr lang="en-GB" i="1" dirty="0" err="1"/>
              <a:t>Bakhtin</a:t>
            </a:r>
            <a:r>
              <a:rPr lang="en-GB" i="1" dirty="0"/>
              <a:t> Reader: Selected Writings of </a:t>
            </a:r>
            <a:r>
              <a:rPr lang="en-GB" i="1" dirty="0" err="1"/>
              <a:t>Bakhtin</a:t>
            </a:r>
            <a:r>
              <a:rPr lang="en-GB" i="1" dirty="0"/>
              <a:t>, Medvedev, </a:t>
            </a:r>
            <a:r>
              <a:rPr lang="en-GB" i="1" dirty="0" err="1"/>
              <a:t>Voloshinov</a:t>
            </a:r>
            <a:r>
              <a:rPr lang="en-GB" i="1" dirty="0"/>
              <a:t>.</a:t>
            </a:r>
            <a:r>
              <a:rPr lang="en-GB" dirty="0"/>
              <a:t> London: Arnold.</a:t>
            </a:r>
          </a:p>
          <a:p>
            <a:r>
              <a:rPr lang="en-GB" dirty="0" err="1"/>
              <a:t>Pinkola</a:t>
            </a:r>
            <a:r>
              <a:rPr lang="en-GB" dirty="0"/>
              <a:t> Estes, Clarissa (1996) </a:t>
            </a:r>
            <a:r>
              <a:rPr lang="en-GB" i="1" dirty="0"/>
              <a:t>Women Who Run with the Wolves: Myths and Stories of the Wild Woman Archetype</a:t>
            </a:r>
            <a:r>
              <a:rPr lang="en-GB" dirty="0"/>
              <a:t>.  Ballantine Books.</a:t>
            </a:r>
          </a:p>
          <a:p>
            <a:r>
              <a:rPr lang="en-GB" dirty="0" err="1"/>
              <a:t>Ranciere</a:t>
            </a:r>
            <a:r>
              <a:rPr lang="en-GB" dirty="0"/>
              <a:t>, Jacques (2008) </a:t>
            </a:r>
            <a:r>
              <a:rPr lang="en-GB" i="1" dirty="0"/>
              <a:t>The Emancipated Spectator</a:t>
            </a:r>
            <a:r>
              <a:rPr lang="en-GB" dirty="0"/>
              <a:t>. London: Verso.</a:t>
            </a:r>
          </a:p>
          <a:p>
            <a:r>
              <a:rPr lang="en-GB" dirty="0"/>
              <a:t>Vygotsky, Lev </a:t>
            </a:r>
            <a:r>
              <a:rPr lang="en-GB" dirty="0" err="1"/>
              <a:t>Semenovich</a:t>
            </a:r>
            <a:r>
              <a:rPr lang="en-GB" dirty="0"/>
              <a:t> (2004 (1967)) ‘Imagination and Creativity in Childhood’, </a:t>
            </a:r>
            <a:r>
              <a:rPr lang="en-GB" i="1" dirty="0"/>
              <a:t>Journal of Russian and East European Psychology </a:t>
            </a:r>
            <a:r>
              <a:rPr lang="en-GB" dirty="0"/>
              <a:t>42:1, pp.7-97</a:t>
            </a:r>
          </a:p>
          <a:p>
            <a:r>
              <a:rPr lang="en-GB" dirty="0" err="1"/>
              <a:t>Zipes</a:t>
            </a:r>
            <a:r>
              <a:rPr lang="en-GB" dirty="0"/>
              <a:t>, Jack (1995) </a:t>
            </a:r>
            <a:r>
              <a:rPr lang="en-GB" i="1" dirty="0"/>
              <a:t>Creative Storytelling: Building community, changing lives.</a:t>
            </a:r>
            <a:r>
              <a:rPr lang="en-GB" dirty="0"/>
              <a:t> London: Routledge</a:t>
            </a:r>
            <a:r>
              <a:rPr lang="en-GB" dirty="0" smtClean="0"/>
              <a:t>.</a:t>
            </a:r>
            <a:endParaRPr lang="en-GB" dirty="0"/>
          </a:p>
        </p:txBody>
      </p:sp>
    </p:spTree>
    <p:extLst>
      <p:ext uri="{BB962C8B-B14F-4D97-AF65-F5344CB8AC3E}">
        <p14:creationId xmlns:p14="http://schemas.microsoft.com/office/powerpoint/2010/main" val="2721208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dirty="0" smtClean="0"/>
              <a:t>Whistle-stop intro to my research</a:t>
            </a:r>
            <a:endParaRPr lang="en-GB" dirty="0"/>
          </a:p>
        </p:txBody>
      </p:sp>
      <p:sp>
        <p:nvSpPr>
          <p:cNvPr id="3" name="Content Placeholder 2"/>
          <p:cNvSpPr>
            <a:spLocks noGrp="1"/>
          </p:cNvSpPr>
          <p:nvPr>
            <p:ph idx="1"/>
          </p:nvPr>
        </p:nvSpPr>
        <p:spPr>
          <a:xfrm>
            <a:off x="179512" y="1143000"/>
            <a:ext cx="5154488" cy="5429945"/>
          </a:xfrm>
        </p:spPr>
        <p:txBody>
          <a:bodyPr>
            <a:normAutofit fontScale="77500" lnSpcReduction="20000"/>
          </a:bodyPr>
          <a:lstStyle/>
          <a:p>
            <a:r>
              <a:rPr lang="en-GB" sz="3300" dirty="0" smtClean="0"/>
              <a:t>Storyteller and educator focusing on sustainability and community</a:t>
            </a:r>
          </a:p>
          <a:p>
            <a:r>
              <a:rPr lang="en-GB" sz="3300" dirty="0" smtClean="0"/>
              <a:t>Practice-based PhD in storytelling with adolescents</a:t>
            </a:r>
          </a:p>
          <a:p>
            <a:r>
              <a:rPr lang="en-GB" sz="3300" dirty="0" smtClean="0"/>
              <a:t>Using mostly myth and folktale</a:t>
            </a:r>
          </a:p>
          <a:p>
            <a:r>
              <a:rPr lang="en-GB" sz="3300" dirty="0" smtClean="0"/>
              <a:t>AHRC-funded</a:t>
            </a:r>
          </a:p>
          <a:p>
            <a:r>
              <a:rPr lang="en-GB" sz="3300" dirty="0" smtClean="0"/>
              <a:t>In </a:t>
            </a:r>
            <a:r>
              <a:rPr lang="en-GB" sz="3300" dirty="0" err="1" smtClean="0"/>
              <a:t>iCAN</a:t>
            </a:r>
            <a:r>
              <a:rPr lang="en-GB" sz="3300" dirty="0" smtClean="0"/>
              <a:t> (York Theatre Royal </a:t>
            </a:r>
            <a:r>
              <a:rPr lang="en-GB" sz="3300" dirty="0"/>
              <a:t>+</a:t>
            </a:r>
            <a:r>
              <a:rPr lang="en-GB" sz="3300" dirty="0" smtClean="0"/>
              <a:t> York St John University)</a:t>
            </a:r>
            <a:endParaRPr lang="en-GB" sz="3300" dirty="0"/>
          </a:p>
          <a:p>
            <a:r>
              <a:rPr lang="en-GB" sz="3300" dirty="0" smtClean="0"/>
              <a:t>Storytelling </a:t>
            </a:r>
            <a:r>
              <a:rPr lang="en-GB" sz="3300" i="1" dirty="0" smtClean="0"/>
              <a:t>for, with </a:t>
            </a:r>
            <a:r>
              <a:rPr lang="en-GB" sz="3300" dirty="0" smtClean="0"/>
              <a:t>and </a:t>
            </a:r>
            <a:r>
              <a:rPr lang="en-GB" sz="3300" i="1" dirty="0" smtClean="0"/>
              <a:t>by</a:t>
            </a:r>
            <a:r>
              <a:rPr lang="en-GB" sz="3300" dirty="0" smtClean="0"/>
              <a:t> teenagers in long-term partnerships in</a:t>
            </a:r>
          </a:p>
          <a:p>
            <a:pPr lvl="1"/>
            <a:r>
              <a:rPr lang="en-GB" sz="2900" dirty="0" smtClean="0"/>
              <a:t>a school, </a:t>
            </a:r>
            <a:endParaRPr lang="en-GB" sz="2900" dirty="0"/>
          </a:p>
          <a:p>
            <a:pPr lvl="1"/>
            <a:r>
              <a:rPr lang="en-GB" sz="2900" dirty="0" smtClean="0"/>
              <a:t>a mental health setting, </a:t>
            </a:r>
          </a:p>
          <a:p>
            <a:pPr lvl="1"/>
            <a:r>
              <a:rPr lang="en-GB" sz="2900" dirty="0" smtClean="0"/>
              <a:t>a drama club, </a:t>
            </a:r>
          </a:p>
          <a:p>
            <a:pPr lvl="1"/>
            <a:r>
              <a:rPr lang="en-GB" sz="2900" dirty="0" smtClean="0"/>
              <a:t>a youth club.</a:t>
            </a:r>
          </a:p>
          <a:p>
            <a:pPr marL="0" indent="0">
              <a:buNone/>
            </a:pPr>
            <a:endParaRPr lang="en-GB" sz="2800" dirty="0" smtClean="0">
              <a:hlinkClick r:id="rId3"/>
            </a:endParaRPr>
          </a:p>
          <a:p>
            <a:endParaRPr lang="en-GB" dirty="0" smtClean="0"/>
          </a:p>
          <a:p>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200" y="1066800"/>
            <a:ext cx="3708400" cy="5562600"/>
          </a:xfrm>
          <a:prstGeom prst="rect">
            <a:avLst/>
          </a:prstGeom>
        </p:spPr>
      </p:pic>
    </p:spTree>
    <p:extLst>
      <p:ext uri="{BB962C8B-B14F-4D97-AF65-F5344CB8AC3E}">
        <p14:creationId xmlns:p14="http://schemas.microsoft.com/office/powerpoint/2010/main" val="3463520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t>Pedagogy of storytelling</a:t>
            </a:r>
            <a:endParaRPr lang="en-GB" dirty="0"/>
          </a:p>
        </p:txBody>
      </p:sp>
      <p:sp>
        <p:nvSpPr>
          <p:cNvPr id="5" name="Oval 4"/>
          <p:cNvSpPr/>
          <p:nvPr/>
        </p:nvSpPr>
        <p:spPr>
          <a:xfrm>
            <a:off x="2286000" y="1371600"/>
            <a:ext cx="3962400" cy="3886200"/>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3543300" y="30480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Storyteller</a:t>
            </a:r>
            <a:endParaRPr lang="en-GB" dirty="0">
              <a:solidFill>
                <a:prstClr val="white"/>
              </a:solidFill>
            </a:endParaRPr>
          </a:p>
        </p:txBody>
      </p:sp>
      <p:sp>
        <p:nvSpPr>
          <p:cNvPr id="13" name="Rectangle 12"/>
          <p:cNvSpPr/>
          <p:nvPr/>
        </p:nvSpPr>
        <p:spPr>
          <a:xfrm>
            <a:off x="5382610" y="23241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5004238" y="38862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3886200" y="41148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2971800" y="37338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4343400" y="19431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p:nvSpPr>
        <p:spPr>
          <a:xfrm>
            <a:off x="3352800" y="2377966"/>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50" name="Straight Arrow Connector 49"/>
          <p:cNvCxnSpPr/>
          <p:nvPr/>
        </p:nvCxnSpPr>
        <p:spPr>
          <a:xfrm flipH="1">
            <a:off x="4838700" y="805355"/>
            <a:ext cx="924910" cy="2362200"/>
          </a:xfrm>
          <a:prstGeom prst="straightConnector1">
            <a:avLst/>
          </a:prstGeom>
          <a:ln w="2222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3657600" y="2611821"/>
            <a:ext cx="152400" cy="43617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419600" y="2171700"/>
            <a:ext cx="114300" cy="835573"/>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3" idx="2"/>
          </p:cNvCxnSpPr>
          <p:nvPr/>
        </p:nvCxnSpPr>
        <p:spPr>
          <a:xfrm flipV="1">
            <a:off x="5004238" y="2552700"/>
            <a:ext cx="568872" cy="495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14" idx="0"/>
          </p:cNvCxnSpPr>
          <p:nvPr/>
        </p:nvCxnSpPr>
        <p:spPr>
          <a:xfrm>
            <a:off x="4876800" y="3429000"/>
            <a:ext cx="317938" cy="4572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15" idx="0"/>
          </p:cNvCxnSpPr>
          <p:nvPr/>
        </p:nvCxnSpPr>
        <p:spPr>
          <a:xfrm flipH="1">
            <a:off x="4076700" y="3429000"/>
            <a:ext cx="114300" cy="6858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352800" y="3429000"/>
            <a:ext cx="304800" cy="3048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048000" y="2037036"/>
            <a:ext cx="1371600" cy="369332"/>
          </a:xfrm>
          <a:prstGeom prst="rect">
            <a:avLst/>
          </a:prstGeom>
          <a:noFill/>
        </p:spPr>
        <p:txBody>
          <a:bodyPr wrap="square" rtlCol="0">
            <a:spAutoFit/>
          </a:bodyPr>
          <a:lstStyle/>
          <a:p>
            <a:r>
              <a:rPr lang="en-GB" dirty="0" smtClean="0">
                <a:solidFill>
                  <a:prstClr val="black"/>
                </a:solidFill>
              </a:rPr>
              <a:t>Participants</a:t>
            </a:r>
            <a:endParaRPr lang="en-GB" dirty="0">
              <a:solidFill>
                <a:prstClr val="black"/>
              </a:solidFill>
            </a:endParaRPr>
          </a:p>
        </p:txBody>
      </p:sp>
      <p:cxnSp>
        <p:nvCxnSpPr>
          <p:cNvPr id="73" name="Straight Arrow Connector 72"/>
          <p:cNvCxnSpPr>
            <a:stCxn id="18" idx="1"/>
          </p:cNvCxnSpPr>
          <p:nvPr/>
        </p:nvCxnSpPr>
        <p:spPr>
          <a:xfrm flipH="1" flipV="1">
            <a:off x="2514600" y="2057400"/>
            <a:ext cx="838200" cy="434866"/>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0"/>
          </p:cNvCxnSpPr>
          <p:nvPr/>
        </p:nvCxnSpPr>
        <p:spPr>
          <a:xfrm flipV="1">
            <a:off x="4533900" y="1066801"/>
            <a:ext cx="0" cy="876299"/>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3" idx="3"/>
          </p:cNvCxnSpPr>
          <p:nvPr/>
        </p:nvCxnSpPr>
        <p:spPr>
          <a:xfrm flipV="1">
            <a:off x="5763610" y="2145268"/>
            <a:ext cx="484790" cy="293132"/>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385238" y="4135821"/>
            <a:ext cx="620767" cy="588579"/>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3733800" y="4343400"/>
            <a:ext cx="342900" cy="106680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6" idx="1"/>
          </p:cNvCxnSpPr>
          <p:nvPr/>
        </p:nvCxnSpPr>
        <p:spPr>
          <a:xfrm flipH="1">
            <a:off x="2286000" y="3848100"/>
            <a:ext cx="685800" cy="378372"/>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3276600" y="4382869"/>
            <a:ext cx="2066597" cy="646331"/>
          </a:xfrm>
          <a:prstGeom prst="rect">
            <a:avLst/>
          </a:prstGeom>
          <a:noFill/>
        </p:spPr>
        <p:txBody>
          <a:bodyPr wrap="square" rtlCol="0">
            <a:spAutoFit/>
          </a:bodyPr>
          <a:lstStyle/>
          <a:p>
            <a:pPr algn="ctr"/>
            <a:r>
              <a:rPr lang="en-GB" i="1" dirty="0" smtClean="0">
                <a:solidFill>
                  <a:prstClr val="black"/>
                </a:solidFill>
              </a:rPr>
              <a:t>Transformative space of workshop</a:t>
            </a:r>
            <a:endParaRPr lang="en-GB" i="1" dirty="0">
              <a:solidFill>
                <a:prstClr val="black"/>
              </a:solidFill>
            </a:endParaRPr>
          </a:p>
        </p:txBody>
      </p:sp>
      <p:cxnSp>
        <p:nvCxnSpPr>
          <p:cNvPr id="138" name="Straight Arrow Connector 137"/>
          <p:cNvCxnSpPr/>
          <p:nvPr/>
        </p:nvCxnSpPr>
        <p:spPr>
          <a:xfrm flipV="1">
            <a:off x="3162300" y="2611821"/>
            <a:ext cx="190500" cy="112197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5363560" y="2590801"/>
            <a:ext cx="332061" cy="1257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endCxn id="15" idx="3"/>
          </p:cNvCxnSpPr>
          <p:nvPr/>
        </p:nvCxnSpPr>
        <p:spPr>
          <a:xfrm flipH="1">
            <a:off x="4267200" y="4114800"/>
            <a:ext cx="768569" cy="11430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4724400" y="2067911"/>
            <a:ext cx="660838" cy="256189"/>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2933700" y="6096000"/>
            <a:ext cx="1028700" cy="0"/>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2933700" y="6324600"/>
            <a:ext cx="1028700" cy="0"/>
          </a:xfrm>
          <a:prstGeom prst="straightConnector1">
            <a:avLst/>
          </a:prstGeom>
          <a:ln w="158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2933700" y="6553200"/>
            <a:ext cx="1028700" cy="0"/>
          </a:xfrm>
          <a:prstGeom prst="straightConnector1">
            <a:avLst/>
          </a:prstGeom>
          <a:ln w="158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4038599" y="5920770"/>
            <a:ext cx="2228851" cy="784830"/>
          </a:xfrm>
          <a:prstGeom prst="rect">
            <a:avLst/>
          </a:prstGeom>
          <a:noFill/>
        </p:spPr>
        <p:txBody>
          <a:bodyPr wrap="square" rtlCol="0">
            <a:spAutoFit/>
          </a:bodyPr>
          <a:lstStyle/>
          <a:p>
            <a:r>
              <a:rPr lang="en-GB" sz="1500" dirty="0" smtClean="0">
                <a:solidFill>
                  <a:prstClr val="black"/>
                </a:solidFill>
              </a:rPr>
              <a:t>‘raw material’ – the story</a:t>
            </a:r>
          </a:p>
          <a:p>
            <a:r>
              <a:rPr lang="en-GB" sz="1500" dirty="0" smtClean="0">
                <a:solidFill>
                  <a:prstClr val="black"/>
                </a:solidFill>
              </a:rPr>
              <a:t>transformation processes</a:t>
            </a:r>
          </a:p>
          <a:p>
            <a:r>
              <a:rPr lang="en-GB" sz="1500" dirty="0" smtClean="0">
                <a:solidFill>
                  <a:prstClr val="black"/>
                </a:solidFill>
              </a:rPr>
              <a:t>new perspectives</a:t>
            </a:r>
            <a:endParaRPr lang="en-GB" sz="1500" dirty="0">
              <a:solidFill>
                <a:prstClr val="black"/>
              </a:solidFill>
            </a:endParaRPr>
          </a:p>
        </p:txBody>
      </p:sp>
    </p:spTree>
    <p:extLst>
      <p:ext uri="{BB962C8B-B14F-4D97-AF65-F5344CB8AC3E}">
        <p14:creationId xmlns:p14="http://schemas.microsoft.com/office/powerpoint/2010/main" val="4139205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Are myths wise? Neo-Jungian views</a:t>
            </a:r>
            <a:endParaRPr lang="en-GB" dirty="0"/>
          </a:p>
        </p:txBody>
      </p:sp>
      <p:sp>
        <p:nvSpPr>
          <p:cNvPr id="3" name="Content Placeholder 2"/>
          <p:cNvSpPr>
            <a:spLocks noGrp="1"/>
          </p:cNvSpPr>
          <p:nvPr>
            <p:ph idx="1"/>
          </p:nvPr>
        </p:nvSpPr>
        <p:spPr>
          <a:xfrm>
            <a:off x="457200" y="1600200"/>
            <a:ext cx="8229600" cy="4876800"/>
          </a:xfrm>
        </p:spPr>
        <p:txBody>
          <a:bodyPr>
            <a:normAutofit/>
          </a:bodyPr>
          <a:lstStyle/>
          <a:p>
            <a:r>
              <a:rPr lang="en-GB" dirty="0" err="1"/>
              <a:t>Gersie</a:t>
            </a:r>
            <a:r>
              <a:rPr lang="en-GB" dirty="0"/>
              <a:t> and King’s (1990) ‘structures’ for finding wisdom in myths/folktales in therapeutic </a:t>
            </a:r>
            <a:r>
              <a:rPr lang="en-GB" dirty="0" err="1"/>
              <a:t>storymaking</a:t>
            </a:r>
            <a:r>
              <a:rPr lang="en-GB" dirty="0"/>
              <a:t> groups; insistence on near word-perfect renditions</a:t>
            </a:r>
          </a:p>
          <a:p>
            <a:r>
              <a:rPr lang="en-GB" dirty="0" smtClean="0"/>
              <a:t>Clarissa </a:t>
            </a:r>
            <a:r>
              <a:rPr lang="en-GB" dirty="0" err="1" smtClean="0"/>
              <a:t>Pinkola</a:t>
            </a:r>
            <a:r>
              <a:rPr lang="en-GB" dirty="0" smtClean="0"/>
              <a:t> Estes (1996): rediscover the Wild Woman archetype</a:t>
            </a:r>
          </a:p>
          <a:p>
            <a:r>
              <a:rPr lang="en-GB" dirty="0" smtClean="0"/>
              <a:t>Robert Bly (1990): the Iron John myth as a guide to modern masculinity</a:t>
            </a:r>
          </a:p>
          <a:p>
            <a:r>
              <a:rPr lang="en-GB" b="1" dirty="0" smtClean="0"/>
              <a:t>Sense of ‘the right story’</a:t>
            </a:r>
          </a:p>
          <a:p>
            <a:pPr marL="0" indent="0">
              <a:buNone/>
            </a:pPr>
            <a:endParaRPr lang="en-GB" dirty="0" smtClean="0"/>
          </a:p>
          <a:p>
            <a:endParaRPr lang="en-GB" dirty="0"/>
          </a:p>
        </p:txBody>
      </p:sp>
    </p:spTree>
    <p:extLst>
      <p:ext uri="{BB962C8B-B14F-4D97-AF65-F5344CB8AC3E}">
        <p14:creationId xmlns:p14="http://schemas.microsoft.com/office/powerpoint/2010/main" val="1041757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Or are they historical artefacts?</a:t>
            </a:r>
            <a:endParaRPr lang="en-GB"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GB" dirty="0" err="1" smtClean="0"/>
              <a:t>Zipes</a:t>
            </a:r>
            <a:r>
              <a:rPr lang="en-GB" dirty="0" smtClean="0"/>
              <a:t> (1995) : myth/</a:t>
            </a:r>
            <a:r>
              <a:rPr lang="en-GB" dirty="0" err="1" smtClean="0"/>
              <a:t>fairytale</a:t>
            </a:r>
            <a:r>
              <a:rPr lang="en-GB" dirty="0" smtClean="0"/>
              <a:t> historically situated.</a:t>
            </a:r>
          </a:p>
          <a:p>
            <a:r>
              <a:rPr lang="en-GB" dirty="0" smtClean="0"/>
              <a:t>Storyteller as cultural provocateur: to stimulate critical faculties and ‘creative maladjustment’</a:t>
            </a:r>
          </a:p>
          <a:p>
            <a:r>
              <a:rPr lang="en-GB" dirty="0" err="1"/>
              <a:t>Brechtian</a:t>
            </a:r>
            <a:r>
              <a:rPr lang="en-GB" dirty="0"/>
              <a:t> desire to equip young people with ‘means of representation’ for subversive purposes.</a:t>
            </a:r>
          </a:p>
          <a:p>
            <a:r>
              <a:rPr lang="en-GB" dirty="0" smtClean="0"/>
              <a:t>Free experimentation with mythic elements to knock down stereotypes</a:t>
            </a:r>
          </a:p>
        </p:txBody>
      </p:sp>
    </p:spTree>
    <p:extLst>
      <p:ext uri="{BB962C8B-B14F-4D97-AF65-F5344CB8AC3E}">
        <p14:creationId xmlns:p14="http://schemas.microsoft.com/office/powerpoint/2010/main" val="90386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Is myth a special category?</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err="1" smtClean="0"/>
              <a:t>Bakhtin</a:t>
            </a:r>
            <a:r>
              <a:rPr lang="en-GB" dirty="0" smtClean="0"/>
              <a:t>, ‘Epic and Novel’ (1941):</a:t>
            </a:r>
          </a:p>
          <a:p>
            <a:pPr marL="0" indent="0">
              <a:buNone/>
            </a:pPr>
            <a:endParaRPr lang="en-GB" dirty="0" smtClean="0"/>
          </a:p>
          <a:p>
            <a:r>
              <a:rPr lang="en-GB" dirty="0" smtClean="0"/>
              <a:t>‘There </a:t>
            </a:r>
            <a:r>
              <a:rPr lang="en-GB" dirty="0"/>
              <a:t>is no place in the epic world for any </a:t>
            </a:r>
            <a:r>
              <a:rPr lang="en-GB" dirty="0" err="1"/>
              <a:t>openendedness</a:t>
            </a:r>
            <a:r>
              <a:rPr lang="en-GB" dirty="0"/>
              <a:t>, indecision, indeterminacy.’ </a:t>
            </a:r>
            <a:r>
              <a:rPr lang="en-GB" dirty="0" smtClean="0"/>
              <a:t>(Morris </a:t>
            </a:r>
            <a:r>
              <a:rPr lang="en-GB" dirty="0"/>
              <a:t>1994, p.182) </a:t>
            </a:r>
          </a:p>
          <a:p>
            <a:r>
              <a:rPr lang="en-GB" dirty="0" smtClean="0"/>
              <a:t>Epic world is ‘inaccessible to personal experience and does not permit an individual personal point of view or explanation.’ (p.183)</a:t>
            </a:r>
          </a:p>
          <a:p>
            <a:r>
              <a:rPr lang="en-GB" dirty="0" smtClean="0"/>
              <a:t>‘</a:t>
            </a:r>
            <a:r>
              <a:rPr lang="en-GB" dirty="0"/>
              <a:t>His view of himself coincides completely with others’ views of him – the view of his society (his community), the epic singer and the audience also coincide…’ (</a:t>
            </a:r>
            <a:r>
              <a:rPr lang="en-GB" dirty="0" smtClean="0"/>
              <a:t>p.183)</a:t>
            </a:r>
            <a:endParaRPr lang="en-GB" dirty="0"/>
          </a:p>
        </p:txBody>
      </p:sp>
    </p:spTree>
    <p:extLst>
      <p:ext uri="{BB962C8B-B14F-4D97-AF65-F5344CB8AC3E}">
        <p14:creationId xmlns:p14="http://schemas.microsoft.com/office/powerpoint/2010/main" val="493380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triangle of storytelling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1191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14800" y="3745468"/>
            <a:ext cx="990600" cy="369332"/>
          </a:xfrm>
          <a:prstGeom prst="rect">
            <a:avLst/>
          </a:prstGeom>
          <a:noFill/>
          <a:ln w="15875">
            <a:solidFill>
              <a:schemeClr val="accent3"/>
            </a:solidFill>
          </a:ln>
        </p:spPr>
        <p:txBody>
          <a:bodyPr wrap="square" rtlCol="0">
            <a:spAutoFit/>
          </a:bodyPr>
          <a:lstStyle/>
          <a:p>
            <a:r>
              <a:rPr lang="en-GB" dirty="0" smtClean="0"/>
              <a:t>retelling</a:t>
            </a:r>
            <a:endParaRPr lang="en-GB" dirty="0"/>
          </a:p>
        </p:txBody>
      </p:sp>
    </p:spTree>
    <p:extLst>
      <p:ext uri="{BB962C8B-B14F-4D97-AF65-F5344CB8AC3E}">
        <p14:creationId xmlns:p14="http://schemas.microsoft.com/office/powerpoint/2010/main" val="849114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Twelve Wild Swans</a:t>
            </a:r>
            <a:endParaRPr lang="en-GB" i="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283" y="1676400"/>
            <a:ext cx="6992874" cy="4343400"/>
          </a:xfrm>
        </p:spPr>
      </p:pic>
    </p:spTree>
    <p:extLst>
      <p:ext uri="{BB962C8B-B14F-4D97-AF65-F5344CB8AC3E}">
        <p14:creationId xmlns:p14="http://schemas.microsoft.com/office/powerpoint/2010/main" val="1553743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 and the imagination</a:t>
            </a:r>
            <a:endParaRPr lang="en-GB" dirty="0"/>
          </a:p>
        </p:txBody>
      </p:sp>
      <p:sp>
        <p:nvSpPr>
          <p:cNvPr id="3" name="Content Placeholder 2"/>
          <p:cNvSpPr>
            <a:spLocks noGrp="1"/>
          </p:cNvSpPr>
          <p:nvPr>
            <p:ph idx="1"/>
          </p:nvPr>
        </p:nvSpPr>
        <p:spPr/>
        <p:txBody>
          <a:bodyPr/>
          <a:lstStyle/>
          <a:p>
            <a:r>
              <a:rPr lang="en-GB" dirty="0" smtClean="0"/>
              <a:t>Lev Vygotsky (1967): creative imagination is a product of life experience; is combinatory</a:t>
            </a:r>
          </a:p>
          <a:p>
            <a:r>
              <a:rPr lang="en-GB" dirty="0" smtClean="0"/>
              <a:t>Walter Benjamin (1936): myth and story’s ‘lack of psychological shading’</a:t>
            </a:r>
          </a:p>
          <a:p>
            <a:r>
              <a:rPr lang="en-GB" dirty="0" smtClean="0"/>
              <a:t>Thus myth invites interpretation, </a:t>
            </a:r>
            <a:r>
              <a:rPr lang="en-GB" b="1" i="1" dirty="0" smtClean="0"/>
              <a:t>filling in gaps using our own experience</a:t>
            </a:r>
          </a:p>
          <a:p>
            <a:r>
              <a:rPr lang="en-GB" dirty="0" smtClean="0"/>
              <a:t>Jacques </a:t>
            </a:r>
            <a:r>
              <a:rPr lang="en-GB" dirty="0" err="1" smtClean="0"/>
              <a:t>Ranciere</a:t>
            </a:r>
            <a:r>
              <a:rPr lang="en-GB" dirty="0" smtClean="0"/>
              <a:t> (2008): the Emancipated Spectator</a:t>
            </a:r>
            <a:endParaRPr lang="en-GB" dirty="0"/>
          </a:p>
        </p:txBody>
      </p:sp>
    </p:spTree>
    <p:extLst>
      <p:ext uri="{BB962C8B-B14F-4D97-AF65-F5344CB8AC3E}">
        <p14:creationId xmlns:p14="http://schemas.microsoft.com/office/powerpoint/2010/main" val="3184417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1588</Words>
  <Application>Microsoft Macintosh PowerPoint</Application>
  <PresentationFormat>Présentation à l'écran (4:3)</PresentationFormat>
  <Paragraphs>111</Paragraphs>
  <Slides>14</Slides>
  <Notes>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Neither potion nor plaything, but a provocation:  teenagers’ engagement with myth</vt:lpstr>
      <vt:lpstr>Whistle-stop intro to my research</vt:lpstr>
      <vt:lpstr>Pedagogy of storytelling</vt:lpstr>
      <vt:lpstr>Are myths wise? Neo-Jungian views</vt:lpstr>
      <vt:lpstr>Or are they historical artefacts?</vt:lpstr>
      <vt:lpstr>Is myth a special category?</vt:lpstr>
      <vt:lpstr>The triangle of storytelling</vt:lpstr>
      <vt:lpstr>The Twelve Wild Swans</vt:lpstr>
      <vt:lpstr>Myth and the imagination</vt:lpstr>
      <vt:lpstr>My model is thus an oversimplification…</vt:lpstr>
      <vt:lpstr>Myth as provocation</vt:lpstr>
      <vt:lpstr>Neither potion nor plaything, but</vt:lpstr>
      <vt:lpstr>Neither preplanned route…  Nor empty territory…  But a provocative map</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Neither potion nor plaything, but a provocation:  teenagers’ engagement with myth</dc:title>
  <dc:creator>Catherine Heinemeyer</dc:creator>
  <cp:lastModifiedBy>Anaïs Pedica</cp:lastModifiedBy>
  <cp:revision>47</cp:revision>
  <dcterms:created xsi:type="dcterms:W3CDTF">2006-08-16T00:00:00Z</dcterms:created>
  <dcterms:modified xsi:type="dcterms:W3CDTF">2015-05-11T22:50:53Z</dcterms:modified>
</cp:coreProperties>
</file>